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9" r:id="rId3"/>
    <p:sldId id="259" r:id="rId4"/>
    <p:sldId id="264" r:id="rId5"/>
    <p:sldId id="265" r:id="rId6"/>
    <p:sldId id="266" r:id="rId7"/>
    <p:sldId id="267" r:id="rId8"/>
    <p:sldId id="268" r:id="rId9"/>
    <p:sldId id="260" r:id="rId10"/>
    <p:sldId id="261" r:id="rId11"/>
    <p:sldId id="262" r:id="rId12"/>
    <p:sldId id="263" r:id="rId13"/>
    <p:sldId id="270" r:id="rId14"/>
    <p:sldId id="25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E82C54"/>
    <a:srgbClr val="7675C8"/>
    <a:srgbClr val="8CC84B"/>
    <a:srgbClr val="FFFFFF"/>
    <a:srgbClr val="61D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1AB39-F1BA-C144-D634-BDA09610C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08AC5-3096-05BE-BAD3-7C91809CF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5B3F0-31B5-8A6C-4B3E-C9784E48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2A922-7A61-476C-B469-13C354330BE1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5B160-3E96-E68C-B474-31ED4075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BF727-41EB-D470-C4D5-0F3A7ED8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1A076-8EA7-4D75-B41B-C53CDE0B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64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B1A0-B03D-7BF4-F71A-5B959B5F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FCF83-E4B3-624B-AA47-6DDB86BDE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5D2E4-F838-6CE1-945F-D24DD1548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2A922-7A61-476C-B469-13C354330BE1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06480-1C55-B719-ACFF-B5F1463A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6BF23-AB64-F02D-1A21-0B004877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1A076-8EA7-4D75-B41B-C53CDE0B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2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B120D4-50E6-1858-783F-84D97F5F09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023EE-8807-9D90-028F-86B5C8A3D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47E66-C1EA-6445-92F1-400FA0590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2A922-7A61-476C-B469-13C354330BE1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12171-201F-CCFD-C9BD-1C2587AA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4C146-A9A7-75C6-E5D2-873AC15D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1A076-8EA7-4D75-B41B-C53CDE0B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0553-8594-2F3E-1153-3F3709B29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EC302-FB24-67BE-3B4E-1F04E926E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D0104-993B-83CD-2636-23A4816D3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2A922-7A61-476C-B469-13C354330BE1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7E9A0-EE9F-26BA-710F-21F1621C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D2C3-0CFB-FD67-D8D8-C6BDE28E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1A076-8EA7-4D75-B41B-C53CDE0B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9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1D1C4-998D-E41C-7BED-216486307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D6665-41A9-F909-FF58-41513A9BB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48053-28BD-150A-11D6-1F7784004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2A922-7A61-476C-B469-13C354330BE1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5C210-146A-347A-E8E5-8B8828CF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7EB37-3256-44E1-B703-EF86676B9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1A076-8EA7-4D75-B41B-C53CDE0B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39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3127-C40C-6E49-8C08-4BFE3202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8A492-94EB-5275-DB11-B2266B4FF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677AD-656C-3B0C-FE0B-0E37B372C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F8D76-E70C-8177-6F87-DF1F883A7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2A922-7A61-476C-B469-13C354330BE1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F5B93-C7B7-BBD3-A676-01822D63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ABF8B-3CED-747C-E70A-851016C2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1A076-8EA7-4D75-B41B-C53CDE0B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9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C4FB-4342-2D86-AC7A-7DCD7699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E21EA-5429-3547-69F4-02901EB0E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D01332-FCD3-0821-883C-E0B23F80F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8FAF47-2583-5E87-E8BE-91797491F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FFC977-4202-CE26-18BF-B073AE65D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7F2F3B-AC61-AC8E-2D47-EF0FA3CE2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2A922-7A61-476C-B469-13C354330BE1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682984-2369-DC23-50AC-82CD2C544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988DE0-E834-00DF-8A95-E503A414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1A076-8EA7-4D75-B41B-C53CDE0B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1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AA16-6C3B-129E-BCE3-E93437ED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2D288-4F89-97F9-E0A2-4DC987B5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2A922-7A61-476C-B469-13C354330BE1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50F11-E254-6F18-CDD6-6B80AE6E5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374C7C-F3BD-7016-D07D-9B6E4396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1A076-8EA7-4D75-B41B-C53CDE0B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2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F40760-F7D9-5DFE-F104-35908E9B3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2A922-7A61-476C-B469-13C354330BE1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E90657-360E-166E-FC4C-1DFEB5DF5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670E0-6DB2-CCF8-FF3B-FDF30F96F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1A076-8EA7-4D75-B41B-C53CDE0B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72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CAAC-DAAA-F970-C7C2-2B678D292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23A02-97E2-C13D-438C-4C76BCB22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B1F42-5FDB-4225-0013-B84E2F6BD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A0284-27A3-242A-5A9E-A0F4B345B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2A922-7A61-476C-B469-13C354330BE1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9D2EF-7A66-41ED-0A6A-FFE830D7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54C9C-5097-C5D5-AAFE-D0D43D1E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1A076-8EA7-4D75-B41B-C53CDE0B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75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81B9-E00E-7245-C0FF-C95195AF6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E4F820-3583-554D-3230-A677B541DF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E0323-4BEB-E8B3-903D-01CEBD015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5A3DD-ADD5-A149-DB0B-ED5532B0E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2A922-7A61-476C-B469-13C354330BE1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DC912-7ECF-3EFA-AF20-C3BD23043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2220F-CCC6-40FB-F8FE-97DF3F13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1A076-8EA7-4D75-B41B-C53CDE0B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29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8815A-E25A-FF77-119E-F005458A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E9552-5BF2-820F-9768-F53A224A3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30C50-0A23-923F-2589-697E1D9401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2A922-7A61-476C-B469-13C354330BE1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2FC5C-7FFB-1546-009B-04D52CBCD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2A5A8-17B8-38DA-4548-46B764BDD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1A076-8EA7-4D75-B41B-C53CDE0B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8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bdullah-141/Frozen_AI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AFC4DEB-F574-2D4C-6FD4-9137F0E89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7575" y="601883"/>
            <a:ext cx="3176850" cy="3090440"/>
          </a:xfrm>
          <a:prstGeom prst="rect">
            <a:avLst/>
          </a:prstGeom>
        </p:spPr>
      </p:pic>
      <p:sp>
        <p:nvSpPr>
          <p:cNvPr id="10" name="TextBox 9">
            <a:hlinkClick r:id="rId4" highlightClick="1"/>
            <a:extLst>
              <a:ext uri="{FF2B5EF4-FFF2-40B4-BE49-F238E27FC236}">
                <a16:creationId xmlns:a16="http://schemas.microsoft.com/office/drawing/2014/main" id="{A9EB960B-6461-87BE-A881-55BAFD708097}"/>
              </a:ext>
            </a:extLst>
          </p:cNvPr>
          <p:cNvSpPr txBox="1"/>
          <p:nvPr/>
        </p:nvSpPr>
        <p:spPr>
          <a:xfrm>
            <a:off x="1441329" y="4525701"/>
            <a:ext cx="124861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https://github.com/abdullah-141/Frozen_AI</a:t>
            </a:r>
          </a:p>
        </p:txBody>
      </p:sp>
    </p:spTree>
    <p:extLst>
      <p:ext uri="{BB962C8B-B14F-4D97-AF65-F5344CB8AC3E}">
        <p14:creationId xmlns:p14="http://schemas.microsoft.com/office/powerpoint/2010/main" val="2023067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EAFD2-4A6D-F1FD-FF88-3AAFA1A03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D8E191-62D0-FB1E-6931-CD3F1F23670A}"/>
              </a:ext>
            </a:extLst>
          </p:cNvPr>
          <p:cNvSpPr/>
          <p:nvPr/>
        </p:nvSpPr>
        <p:spPr>
          <a:xfrm>
            <a:off x="4786902" y="337595"/>
            <a:ext cx="1863635" cy="61345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8D729B-70CB-A3A7-DC83-28D000097B69}"/>
              </a:ext>
            </a:extLst>
          </p:cNvPr>
          <p:cNvSpPr txBox="1"/>
          <p:nvPr/>
        </p:nvSpPr>
        <p:spPr>
          <a:xfrm>
            <a:off x="531490" y="459658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279ED6-4970-5C14-9C2C-575781CB2A1E}"/>
              </a:ext>
            </a:extLst>
          </p:cNvPr>
          <p:cNvSpPr txBox="1"/>
          <p:nvPr/>
        </p:nvSpPr>
        <p:spPr>
          <a:xfrm>
            <a:off x="2862399" y="45965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41C870-B6FA-AED5-EE0B-0A1A658E0F48}"/>
              </a:ext>
            </a:extLst>
          </p:cNvPr>
          <p:cNvSpPr txBox="1"/>
          <p:nvPr/>
        </p:nvSpPr>
        <p:spPr>
          <a:xfrm>
            <a:off x="5081995" y="459658"/>
            <a:ext cx="139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FFFF00"/>
                </a:solidFill>
                <a:latin typeface="Franklin Gothic Demi Cond" panose="020B0706030402020204" pitchFamily="34" charset="0"/>
              </a:rPr>
              <a:t>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A127AD-6CC6-3F1D-7218-4424BD21398C}"/>
              </a:ext>
            </a:extLst>
          </p:cNvPr>
          <p:cNvSpPr txBox="1"/>
          <p:nvPr/>
        </p:nvSpPr>
        <p:spPr>
          <a:xfrm>
            <a:off x="7315056" y="459658"/>
            <a:ext cx="164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TECH STACK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26E6E4-CCC8-A6F4-0070-92A108B9FDD2}"/>
              </a:ext>
            </a:extLst>
          </p:cNvPr>
          <p:cNvSpPr txBox="1"/>
          <p:nvPr/>
        </p:nvSpPr>
        <p:spPr>
          <a:xfrm>
            <a:off x="9798954" y="459658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FUTURE SCOPE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05BFE-AE92-A337-0540-33D6F07AF4D1}"/>
              </a:ext>
            </a:extLst>
          </p:cNvPr>
          <p:cNvSpPr txBox="1"/>
          <p:nvPr/>
        </p:nvSpPr>
        <p:spPr>
          <a:xfrm>
            <a:off x="531490" y="1385060"/>
            <a:ext cx="9328855" cy="4528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Bahnschrift SemiBold" panose="020B0502040204020203" pitchFamily="34" charset="0"/>
              </a:rPr>
              <a:t>1. Chat with book, visual Q\&amp;A, and AI-generated quizzes</a:t>
            </a:r>
            <a:br>
              <a:rPr lang="en-US" sz="2800" dirty="0">
                <a:latin typeface="Bahnschrift SemiBold" panose="020B0502040204020203" pitchFamily="34" charset="0"/>
              </a:rPr>
            </a:br>
            <a:r>
              <a:rPr lang="en-US" sz="2800" dirty="0">
                <a:latin typeface="Bahnschrift SemiBold" panose="020B0502040204020203" pitchFamily="34" charset="0"/>
              </a:rPr>
              <a:t>2. SciTales: Story-based concept explanations</a:t>
            </a:r>
            <a:br>
              <a:rPr lang="en-US" sz="2800" dirty="0">
                <a:latin typeface="Bahnschrift SemiBold" panose="020B0502040204020203" pitchFamily="34" charset="0"/>
              </a:rPr>
            </a:br>
            <a:r>
              <a:rPr lang="en-US" sz="2800" dirty="0">
                <a:latin typeface="Bahnschrift SemiBold" panose="020B0502040204020203" pitchFamily="34" charset="0"/>
              </a:rPr>
              <a:t>3. Flowcharts and diagrams generated by AI</a:t>
            </a:r>
            <a:br>
              <a:rPr lang="en-US" sz="2800" dirty="0">
                <a:latin typeface="Bahnschrift SemiBold" panose="020B0502040204020203" pitchFamily="34" charset="0"/>
              </a:rPr>
            </a:br>
            <a:r>
              <a:rPr lang="en-US" sz="2800" dirty="0">
                <a:latin typeface="Bahnschrift SemiBold" panose="020B0502040204020203" pitchFamily="34" charset="0"/>
              </a:rPr>
              <a:t>4. Virtual labs and lab manuals for hands-on learning</a:t>
            </a:r>
            <a:br>
              <a:rPr lang="en-US" sz="2800" dirty="0">
                <a:latin typeface="Bahnschrift SemiBold" panose="020B0502040204020203" pitchFamily="34" charset="0"/>
              </a:rPr>
            </a:br>
            <a:r>
              <a:rPr lang="en-US" sz="2800" dirty="0">
                <a:latin typeface="Bahnschrift SemiBold" panose="020B0502040204020203" pitchFamily="34" charset="0"/>
              </a:rPr>
              <a:t>5. Admission circulars and notification system</a:t>
            </a:r>
            <a:br>
              <a:rPr lang="en-US" sz="2800" dirty="0">
                <a:latin typeface="Bahnschrift SemiBold" panose="020B0502040204020203" pitchFamily="34" charset="0"/>
              </a:rPr>
            </a:br>
            <a:r>
              <a:rPr lang="en-US" sz="2800" dirty="0">
                <a:latin typeface="Bahnschrift SemiBold" panose="020B0502040204020203" pitchFamily="34" charset="0"/>
              </a:rPr>
              <a:t>6. Voice command, sign language tutorials, and audiobooks</a:t>
            </a:r>
          </a:p>
        </p:txBody>
      </p:sp>
    </p:spTree>
    <p:extLst>
      <p:ext uri="{BB962C8B-B14F-4D97-AF65-F5344CB8AC3E}">
        <p14:creationId xmlns:p14="http://schemas.microsoft.com/office/powerpoint/2010/main" val="871524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C5475-95D0-046F-E2E1-235A56A8C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85B33F0-462A-7DAD-639E-D15BD423FED6}"/>
              </a:ext>
            </a:extLst>
          </p:cNvPr>
          <p:cNvSpPr/>
          <p:nvPr/>
        </p:nvSpPr>
        <p:spPr>
          <a:xfrm>
            <a:off x="7176251" y="337595"/>
            <a:ext cx="1863635" cy="61345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0E643-D5A8-CE75-4769-DAFA4E9F9CCC}"/>
              </a:ext>
            </a:extLst>
          </p:cNvPr>
          <p:cNvSpPr txBox="1"/>
          <p:nvPr/>
        </p:nvSpPr>
        <p:spPr>
          <a:xfrm>
            <a:off x="531490" y="459658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74BC28-BF39-9C1A-F155-5E2FC23D37F9}"/>
              </a:ext>
            </a:extLst>
          </p:cNvPr>
          <p:cNvSpPr txBox="1"/>
          <p:nvPr/>
        </p:nvSpPr>
        <p:spPr>
          <a:xfrm>
            <a:off x="2862399" y="45965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C270E1-D38A-85E4-EF12-14734C3E6D4C}"/>
              </a:ext>
            </a:extLst>
          </p:cNvPr>
          <p:cNvSpPr txBox="1"/>
          <p:nvPr/>
        </p:nvSpPr>
        <p:spPr>
          <a:xfrm>
            <a:off x="5081995" y="459658"/>
            <a:ext cx="139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941B32-9237-756E-C108-0AAED2D84319}"/>
              </a:ext>
            </a:extLst>
          </p:cNvPr>
          <p:cNvSpPr txBox="1"/>
          <p:nvPr/>
        </p:nvSpPr>
        <p:spPr>
          <a:xfrm>
            <a:off x="7315056" y="459658"/>
            <a:ext cx="164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FFFF00"/>
                </a:solidFill>
                <a:latin typeface="Franklin Gothic Demi Cond" panose="020B0706030402020204" pitchFamily="34" charset="0"/>
              </a:rPr>
              <a:t>TECH STACK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B20296-E4A3-165B-7C92-C5D10A27F3D5}"/>
              </a:ext>
            </a:extLst>
          </p:cNvPr>
          <p:cNvSpPr txBox="1"/>
          <p:nvPr/>
        </p:nvSpPr>
        <p:spPr>
          <a:xfrm>
            <a:off x="9798954" y="459658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FUTURE SCOPE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9E9F68-A0C5-9A50-5273-C7259F9DB245}"/>
              </a:ext>
            </a:extLst>
          </p:cNvPr>
          <p:cNvGrpSpPr/>
          <p:nvPr/>
        </p:nvGrpSpPr>
        <p:grpSpPr>
          <a:xfrm>
            <a:off x="531490" y="1690676"/>
            <a:ext cx="2625080" cy="2042439"/>
            <a:chOff x="466760" y="2169052"/>
            <a:chExt cx="2625080" cy="20424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02A2B9-35AD-BAF7-54FA-CB0617C5E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60" y="2169052"/>
              <a:ext cx="2625080" cy="175005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D23AAB-D931-80E7-4BEB-ED06D1384B0F}"/>
                </a:ext>
              </a:extLst>
            </p:cNvPr>
            <p:cNvSpPr txBox="1"/>
            <p:nvPr/>
          </p:nvSpPr>
          <p:spPr>
            <a:xfrm>
              <a:off x="1133738" y="3626716"/>
              <a:ext cx="12911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spc="300" dirty="0">
                  <a:solidFill>
                    <a:srgbClr val="61DAFB"/>
                  </a:solidFill>
                  <a:latin typeface="Franklin Gothic Demi Cond" panose="020B0706030402020204" pitchFamily="34" charset="0"/>
                </a:rPr>
                <a:t>React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B938E3-CECD-8074-EAF1-44245247E40E}"/>
              </a:ext>
            </a:extLst>
          </p:cNvPr>
          <p:cNvGrpSpPr/>
          <p:nvPr/>
        </p:nvGrpSpPr>
        <p:grpSpPr>
          <a:xfrm>
            <a:off x="3526810" y="1739868"/>
            <a:ext cx="1724656" cy="2215988"/>
            <a:chOff x="4079785" y="1320322"/>
            <a:chExt cx="1724656" cy="22159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771951-C922-3571-71A9-929E12F38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85" y="1320322"/>
              <a:ext cx="1724656" cy="172465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597E9F-E2D1-C773-6C2D-22C917024AE7}"/>
                </a:ext>
              </a:extLst>
            </p:cNvPr>
            <p:cNvSpPr txBox="1"/>
            <p:nvPr/>
          </p:nvSpPr>
          <p:spPr>
            <a:xfrm>
              <a:off x="4246111" y="3074645"/>
              <a:ext cx="12756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pc="300" dirty="0">
                  <a:solidFill>
                    <a:srgbClr val="8CC84B"/>
                  </a:solidFill>
                  <a:latin typeface="Franklin Gothic Demi Cond" panose="020B0706030402020204" pitchFamily="34" charset="0"/>
                </a:rPr>
                <a:t>NodeJS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6FBE9-308C-93B2-272C-85E65418F6A4}"/>
              </a:ext>
            </a:extLst>
          </p:cNvPr>
          <p:cNvGrpSpPr/>
          <p:nvPr/>
        </p:nvGrpSpPr>
        <p:grpSpPr>
          <a:xfrm>
            <a:off x="6119038" y="1887170"/>
            <a:ext cx="1251980" cy="1646850"/>
            <a:chOff x="6295909" y="1782150"/>
            <a:chExt cx="1340432" cy="16468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B340AE-9E3F-B4BC-C2C1-F61F7E13D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295909" y="1782150"/>
              <a:ext cx="1227491" cy="122749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115AE8-76D7-76F0-71E4-52BEB6E42E63}"/>
                </a:ext>
              </a:extLst>
            </p:cNvPr>
            <p:cNvSpPr txBox="1"/>
            <p:nvPr/>
          </p:nvSpPr>
          <p:spPr>
            <a:xfrm>
              <a:off x="6295909" y="2967335"/>
              <a:ext cx="1340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pc="300" dirty="0">
                  <a:solidFill>
                    <a:srgbClr val="7675C8"/>
                  </a:solidFill>
                  <a:latin typeface="Franklin Gothic Demi Cond" panose="020B0706030402020204" pitchFamily="34" charset="0"/>
                </a:rPr>
                <a:t>Gemini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4AF9655-F9FD-D1B9-5127-DE403BD5AA2A}"/>
              </a:ext>
            </a:extLst>
          </p:cNvPr>
          <p:cNvGrpSpPr/>
          <p:nvPr/>
        </p:nvGrpSpPr>
        <p:grpSpPr>
          <a:xfrm>
            <a:off x="8415826" y="1818884"/>
            <a:ext cx="2585451" cy="1765770"/>
            <a:chOff x="8233930" y="1782150"/>
            <a:chExt cx="2585451" cy="17657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DCE7205-8390-7CD1-E71A-3130AB2C8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2909" y="1782150"/>
              <a:ext cx="1227492" cy="12274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1ABD6C-81BE-BD35-3709-9E6D42FC40FE}"/>
                </a:ext>
              </a:extLst>
            </p:cNvPr>
            <p:cNvSpPr txBox="1"/>
            <p:nvPr/>
          </p:nvSpPr>
          <p:spPr>
            <a:xfrm>
              <a:off x="8233930" y="3086255"/>
              <a:ext cx="25854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pc="300" dirty="0">
                  <a:solidFill>
                    <a:srgbClr val="E82C54"/>
                  </a:solidFill>
                  <a:latin typeface="Franklin Gothic Demi Cond" panose="020B0706030402020204" pitchFamily="34" charset="0"/>
                </a:rPr>
                <a:t>Firebase Studio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8D1499-2CB2-9FA7-244F-5FADFF45704C}"/>
              </a:ext>
            </a:extLst>
          </p:cNvPr>
          <p:cNvCxnSpPr/>
          <p:nvPr/>
        </p:nvCxnSpPr>
        <p:spPr>
          <a:xfrm>
            <a:off x="1782501" y="3922053"/>
            <a:ext cx="0" cy="939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05983C7-7DB7-B661-5AB4-D437ECBCA9A2}"/>
              </a:ext>
            </a:extLst>
          </p:cNvPr>
          <p:cNvSpPr txBox="1"/>
          <p:nvPr/>
        </p:nvSpPr>
        <p:spPr>
          <a:xfrm>
            <a:off x="628039" y="5167324"/>
            <a:ext cx="2257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User Interface and User Interaction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EA233A-E3FE-60F8-6926-ADF32F917F11}"/>
              </a:ext>
            </a:extLst>
          </p:cNvPr>
          <p:cNvCxnSpPr/>
          <p:nvPr/>
        </p:nvCxnSpPr>
        <p:spPr>
          <a:xfrm>
            <a:off x="4344443" y="4101586"/>
            <a:ext cx="0" cy="939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7B08119-5D4A-57A4-E595-C4D6EC5F3089}"/>
              </a:ext>
            </a:extLst>
          </p:cNvPr>
          <p:cNvSpPr txBox="1"/>
          <p:nvPr/>
        </p:nvSpPr>
        <p:spPr>
          <a:xfrm>
            <a:off x="3215911" y="5231816"/>
            <a:ext cx="2257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Logic handling </a:t>
            </a:r>
            <a:br>
              <a:rPr lang="en-US" sz="2400" dirty="0">
                <a:latin typeface="Bahnschrift SemiBold" panose="020B0502040204020203" pitchFamily="34" charset="0"/>
              </a:rPr>
            </a:br>
            <a:r>
              <a:rPr lang="en-US" sz="2400" dirty="0">
                <a:latin typeface="Bahnschrift SemiBold" panose="020B0502040204020203" pitchFamily="34" charset="0"/>
              </a:rPr>
              <a:t>and API management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218670-0157-0E7C-67F2-3F230214779B}"/>
              </a:ext>
            </a:extLst>
          </p:cNvPr>
          <p:cNvCxnSpPr>
            <a:cxnSpLocks/>
          </p:cNvCxnSpPr>
          <p:nvPr/>
        </p:nvCxnSpPr>
        <p:spPr>
          <a:xfrm>
            <a:off x="6745028" y="3739785"/>
            <a:ext cx="0" cy="939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B022EA6-DE63-EFF2-5280-DBB64DA3D6E3}"/>
              </a:ext>
            </a:extLst>
          </p:cNvPr>
          <p:cNvSpPr txBox="1"/>
          <p:nvPr/>
        </p:nvSpPr>
        <p:spPr>
          <a:xfrm>
            <a:off x="5688498" y="4884864"/>
            <a:ext cx="25117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Google’s AI model to perform </a:t>
            </a:r>
            <a:br>
              <a:rPr lang="en-US" sz="2400" dirty="0">
                <a:latin typeface="Bahnschrift SemiBold" panose="020B0502040204020203" pitchFamily="34" charset="0"/>
              </a:rPr>
            </a:br>
            <a:r>
              <a:rPr lang="en-US" sz="2400" dirty="0">
                <a:latin typeface="Bahnschrift SemiBold" panose="020B0502040204020203" pitchFamily="34" charset="0"/>
              </a:rPr>
              <a:t>Generative tasks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C33979C-C9FD-C5A9-5DA5-5E9FE6892E10}"/>
              </a:ext>
            </a:extLst>
          </p:cNvPr>
          <p:cNvCxnSpPr>
            <a:cxnSpLocks/>
          </p:cNvCxnSpPr>
          <p:nvPr/>
        </p:nvCxnSpPr>
        <p:spPr>
          <a:xfrm>
            <a:off x="9708551" y="3739785"/>
            <a:ext cx="0" cy="939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329A5DE-3F80-94D0-FBB2-D99753432B4F}"/>
              </a:ext>
            </a:extLst>
          </p:cNvPr>
          <p:cNvSpPr txBox="1"/>
          <p:nvPr/>
        </p:nvSpPr>
        <p:spPr>
          <a:xfrm>
            <a:off x="8543088" y="4797993"/>
            <a:ext cx="25117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anose="020B0502040204020203" pitchFamily="34" charset="0"/>
              </a:rPr>
              <a:t>Live preview and debugging.</a:t>
            </a:r>
            <a:br>
              <a:rPr lang="en-US" sz="2400" dirty="0">
                <a:latin typeface="Bahnschrift SemiBold" panose="020B0502040204020203" pitchFamily="34" charset="0"/>
              </a:rPr>
            </a:br>
            <a:r>
              <a:rPr lang="en-US" sz="2400" dirty="0">
                <a:latin typeface="Bahnschrift SemiBold" panose="020B0502040204020203" pitchFamily="34" charset="0"/>
              </a:rPr>
              <a:t>Assistance while coding</a:t>
            </a:r>
          </a:p>
        </p:txBody>
      </p:sp>
    </p:spTree>
    <p:extLst>
      <p:ext uri="{BB962C8B-B14F-4D97-AF65-F5344CB8AC3E}">
        <p14:creationId xmlns:p14="http://schemas.microsoft.com/office/powerpoint/2010/main" val="43143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FF243-824F-8DD6-D19B-4FA156653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098AB8-3C06-5643-A3B4-A1766440A966}"/>
              </a:ext>
            </a:extLst>
          </p:cNvPr>
          <p:cNvSpPr/>
          <p:nvPr/>
        </p:nvSpPr>
        <p:spPr>
          <a:xfrm>
            <a:off x="9757410" y="337595"/>
            <a:ext cx="1988045" cy="61345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CB86A-E527-BA28-5795-EC750E9D1BB1}"/>
              </a:ext>
            </a:extLst>
          </p:cNvPr>
          <p:cNvSpPr txBox="1"/>
          <p:nvPr/>
        </p:nvSpPr>
        <p:spPr>
          <a:xfrm>
            <a:off x="531490" y="459658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9131DE-FC25-3DDF-653B-F828D8DC1281}"/>
              </a:ext>
            </a:extLst>
          </p:cNvPr>
          <p:cNvSpPr txBox="1"/>
          <p:nvPr/>
        </p:nvSpPr>
        <p:spPr>
          <a:xfrm>
            <a:off x="2862399" y="45965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1114E8-FB2A-A2DD-F916-3523054B7240}"/>
              </a:ext>
            </a:extLst>
          </p:cNvPr>
          <p:cNvSpPr txBox="1"/>
          <p:nvPr/>
        </p:nvSpPr>
        <p:spPr>
          <a:xfrm>
            <a:off x="5081995" y="459658"/>
            <a:ext cx="139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54A401-3E4E-E86A-1125-4BD755D223B0}"/>
              </a:ext>
            </a:extLst>
          </p:cNvPr>
          <p:cNvSpPr txBox="1"/>
          <p:nvPr/>
        </p:nvSpPr>
        <p:spPr>
          <a:xfrm>
            <a:off x="7315056" y="459658"/>
            <a:ext cx="164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TECH STACK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601604-104F-FE59-37B9-CFAC66E2385B}"/>
              </a:ext>
            </a:extLst>
          </p:cNvPr>
          <p:cNvSpPr txBox="1"/>
          <p:nvPr/>
        </p:nvSpPr>
        <p:spPr>
          <a:xfrm>
            <a:off x="9798954" y="459658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FFFF00"/>
                </a:solidFill>
                <a:latin typeface="Franklin Gothic Demi Cond" panose="020B0706030402020204" pitchFamily="34" charset="0"/>
              </a:rPr>
              <a:t>FUTURE SCOPE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61F0F-B687-06C0-DE91-98977426BD42}"/>
              </a:ext>
            </a:extLst>
          </p:cNvPr>
          <p:cNvSpPr txBox="1"/>
          <p:nvPr/>
        </p:nvSpPr>
        <p:spPr>
          <a:xfrm>
            <a:off x="531490" y="1385060"/>
            <a:ext cx="12454416" cy="3882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Bahnschrift SemiBold" panose="020B0502040204020203" pitchFamily="34" charset="0"/>
              </a:rPr>
              <a:t>1. Support for more regional and local languages </a:t>
            </a:r>
            <a:br>
              <a:rPr lang="en-US" sz="2800" dirty="0">
                <a:latin typeface="Bahnschrift SemiBold" panose="020B0502040204020203" pitchFamily="34" charset="0"/>
              </a:rPr>
            </a:br>
            <a:r>
              <a:rPr lang="en-US" sz="2800" dirty="0">
                <a:latin typeface="Bahnschrift SemiBold" panose="020B0502040204020203" pitchFamily="34" charset="0"/>
              </a:rPr>
              <a:t>2. Simple gamification features to make learning more engaging</a:t>
            </a:r>
            <a:br>
              <a:rPr lang="en-US" sz="2800" dirty="0">
                <a:latin typeface="Bahnschrift SemiBold" panose="020B0502040204020203" pitchFamily="34" charset="0"/>
              </a:rPr>
            </a:br>
            <a:r>
              <a:rPr lang="en-US" sz="2800" dirty="0">
                <a:latin typeface="Bahnschrift SemiBold" panose="020B0502040204020203" pitchFamily="34" charset="0"/>
              </a:rPr>
              <a:t>3. Basic integration of AR/VR for select topics and experiments</a:t>
            </a:r>
            <a:br>
              <a:rPr lang="en-US" sz="2800" dirty="0">
                <a:latin typeface="Bahnschrift SemiBold" panose="020B0502040204020203" pitchFamily="34" charset="0"/>
              </a:rPr>
            </a:br>
            <a:r>
              <a:rPr lang="en-US" sz="2800" dirty="0">
                <a:latin typeface="Bahnschrift SemiBold" panose="020B0502040204020203" pitchFamily="34" charset="0"/>
              </a:rPr>
              <a:t>4. Smarter content suggestions based on student progress</a:t>
            </a:r>
            <a:br>
              <a:rPr lang="en-US" sz="2800" dirty="0">
                <a:latin typeface="Bahnschrift SemiBold" panose="020B0502040204020203" pitchFamily="34" charset="0"/>
              </a:rPr>
            </a:br>
            <a:r>
              <a:rPr lang="en-US" sz="2800" dirty="0">
                <a:latin typeface="Bahnschrift SemiBold" panose="020B0502040204020203" pitchFamily="34" charset="0"/>
              </a:rPr>
              <a:t>5. Tools for students to collaborate and discuss topics</a:t>
            </a:r>
            <a:br>
              <a:rPr lang="en-US" sz="2800" dirty="0">
                <a:latin typeface="Bahnschrift SemiBold" panose="020B0502040204020203" pitchFamily="34" charset="0"/>
              </a:rPr>
            </a:br>
            <a:r>
              <a:rPr lang="en-US" sz="2800" dirty="0">
                <a:latin typeface="Bahnschrift SemiBold" panose="020B0502040204020203" pitchFamily="34" charset="0"/>
              </a:rPr>
              <a:t>6. Dashboard for teachers to track student activity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2104532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FF243-824F-8DD6-D19B-4FA156653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098AB8-3C06-5643-A3B4-A1766440A966}"/>
              </a:ext>
            </a:extLst>
          </p:cNvPr>
          <p:cNvSpPr/>
          <p:nvPr/>
        </p:nvSpPr>
        <p:spPr>
          <a:xfrm>
            <a:off x="9757410" y="337595"/>
            <a:ext cx="1988045" cy="61345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CB86A-E527-BA28-5795-EC750E9D1BB1}"/>
              </a:ext>
            </a:extLst>
          </p:cNvPr>
          <p:cNvSpPr txBox="1"/>
          <p:nvPr/>
        </p:nvSpPr>
        <p:spPr>
          <a:xfrm>
            <a:off x="531490" y="459658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9131DE-FC25-3DDF-653B-F828D8DC1281}"/>
              </a:ext>
            </a:extLst>
          </p:cNvPr>
          <p:cNvSpPr txBox="1"/>
          <p:nvPr/>
        </p:nvSpPr>
        <p:spPr>
          <a:xfrm>
            <a:off x="2862399" y="45965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1114E8-FB2A-A2DD-F916-3523054B7240}"/>
              </a:ext>
            </a:extLst>
          </p:cNvPr>
          <p:cNvSpPr txBox="1"/>
          <p:nvPr/>
        </p:nvSpPr>
        <p:spPr>
          <a:xfrm>
            <a:off x="5081995" y="459658"/>
            <a:ext cx="139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54A401-3E4E-E86A-1125-4BD755D223B0}"/>
              </a:ext>
            </a:extLst>
          </p:cNvPr>
          <p:cNvSpPr txBox="1"/>
          <p:nvPr/>
        </p:nvSpPr>
        <p:spPr>
          <a:xfrm>
            <a:off x="7315056" y="459658"/>
            <a:ext cx="164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TECH STACK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601604-104F-FE59-37B9-CFAC66E2385B}"/>
              </a:ext>
            </a:extLst>
          </p:cNvPr>
          <p:cNvSpPr txBox="1"/>
          <p:nvPr/>
        </p:nvSpPr>
        <p:spPr>
          <a:xfrm>
            <a:off x="9798954" y="459658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FFFF00"/>
                </a:solidFill>
                <a:latin typeface="Franklin Gothic Demi Cond" panose="020B0706030402020204" pitchFamily="34" charset="0"/>
              </a:rPr>
              <a:t>FUTURE SCOPE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C22A17-A86C-40AC-A360-DFAFCF044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392" y="1540976"/>
            <a:ext cx="5794187" cy="4093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BAA8B2-DD4C-4A66-907C-AD9A308B99C8}"/>
              </a:ext>
            </a:extLst>
          </p:cNvPr>
          <p:cNvSpPr txBox="1"/>
          <p:nvPr/>
        </p:nvSpPr>
        <p:spPr>
          <a:xfrm>
            <a:off x="339364" y="1540976"/>
            <a:ext cx="521302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Problem:</a:t>
            </a:r>
            <a:br>
              <a:rPr lang="en-US" sz="2000" dirty="0"/>
            </a:br>
            <a:r>
              <a:rPr lang="en-US" sz="2000" dirty="0"/>
              <a:t>Disabled individuals face challenges navigating and interacting with online educational content.</a:t>
            </a:r>
          </a:p>
          <a:p>
            <a:endParaRPr lang="en-US" sz="2000" dirty="0"/>
          </a:p>
          <a:p>
            <a:r>
              <a:rPr lang="en-US" sz="2000" b="1" dirty="0"/>
              <a:t>Solution:</a:t>
            </a:r>
            <a:br>
              <a:rPr lang="en-US" sz="2000" dirty="0"/>
            </a:br>
            <a:r>
              <a:rPr lang="en-US" sz="2000" dirty="0"/>
              <a:t>An IoT-assisted web platform where a </a:t>
            </a:r>
            <a:r>
              <a:rPr lang="en-US" sz="2000" b="1" dirty="0"/>
              <a:t>physical 4-button system (STM32-based)</a:t>
            </a:r>
            <a:r>
              <a:rPr lang="en-US" sz="2000" dirty="0"/>
              <a:t> allows disabled users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Search topics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Listen to website content via Text-to-Speech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Navigate between sections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Stop/skip reading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2715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52C968-A0AF-AB76-5DA9-EF31DEBE1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55" y="194826"/>
            <a:ext cx="8870923" cy="6372011"/>
          </a:xfrm>
          <a:prstGeom prst="parallelogram">
            <a:avLst>
              <a:gd name="adj" fmla="val 0"/>
            </a:avLst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37830B9-BE71-EE59-53A0-F130A53017B1}"/>
              </a:ext>
            </a:extLst>
          </p:cNvPr>
          <p:cNvGrpSpPr/>
          <p:nvPr/>
        </p:nvGrpSpPr>
        <p:grpSpPr>
          <a:xfrm>
            <a:off x="-934720" y="194826"/>
            <a:ext cx="3505200" cy="447040"/>
            <a:chOff x="-934720" y="194826"/>
            <a:chExt cx="3505200" cy="4470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8DB0DE-0985-8B9D-48C2-B09ED4641033}"/>
                </a:ext>
              </a:extLst>
            </p:cNvPr>
            <p:cNvSpPr/>
            <p:nvPr/>
          </p:nvSpPr>
          <p:spPr>
            <a:xfrm>
              <a:off x="-934720" y="194826"/>
              <a:ext cx="3505200" cy="44704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BFEA65-BC7F-0FDD-6C5D-4A3CBC6BED5C}"/>
                </a:ext>
              </a:extLst>
            </p:cNvPr>
            <p:cNvSpPr txBox="1"/>
            <p:nvPr/>
          </p:nvSpPr>
          <p:spPr>
            <a:xfrm>
              <a:off x="348131" y="233680"/>
              <a:ext cx="1183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Bahnschrift" panose="020B0502040204020203" pitchFamily="34" charset="0"/>
                </a:rPr>
                <a:t>SITE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803480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CE8C23-6316-AD7E-E7D3-705B5CE3AB8C}"/>
              </a:ext>
            </a:extLst>
          </p:cNvPr>
          <p:cNvSpPr txBox="1"/>
          <p:nvPr/>
        </p:nvSpPr>
        <p:spPr>
          <a:xfrm>
            <a:off x="2057400" y="462171"/>
            <a:ext cx="807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Team Name : </a:t>
            </a:r>
            <a:r>
              <a:rPr lang="en-US" sz="4400" dirty="0">
                <a:solidFill>
                  <a:srgbClr val="7030A0"/>
                </a:solidFill>
              </a:rPr>
              <a:t>Frozen Voltage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9CA3B-1518-B3A1-FE45-875C2053F9D5}"/>
              </a:ext>
            </a:extLst>
          </p:cNvPr>
          <p:cNvSpPr txBox="1"/>
          <p:nvPr/>
        </p:nvSpPr>
        <p:spPr>
          <a:xfrm>
            <a:off x="2362200" y="1372671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Project Name : </a:t>
            </a:r>
            <a:r>
              <a:rPr lang="en-US" sz="4400" dirty="0">
                <a:solidFill>
                  <a:srgbClr val="7030A0"/>
                </a:solidFill>
              </a:rPr>
              <a:t>Unfrozen School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E4FDB-2B51-3F80-7660-EA06A6FCC82C}"/>
              </a:ext>
            </a:extLst>
          </p:cNvPr>
          <p:cNvSpPr txBox="1"/>
          <p:nvPr/>
        </p:nvSpPr>
        <p:spPr>
          <a:xfrm>
            <a:off x="2362200" y="2283172"/>
            <a:ext cx="7467600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Team members: </a:t>
            </a:r>
          </a:p>
          <a:p>
            <a:pPr algn="ctr">
              <a:lnSpc>
                <a:spcPct val="150000"/>
              </a:lnSpc>
            </a:pPr>
            <a:r>
              <a:rPr lang="en-US" sz="4400" dirty="0">
                <a:solidFill>
                  <a:srgbClr val="7030A0"/>
                </a:solidFill>
              </a:rPr>
              <a:t>1.Md. Shahriar Kamal </a:t>
            </a:r>
            <a:br>
              <a:rPr lang="en-US" sz="4400" dirty="0">
                <a:solidFill>
                  <a:srgbClr val="7030A0"/>
                </a:solidFill>
              </a:rPr>
            </a:br>
            <a:r>
              <a:rPr lang="en-US" sz="4400" dirty="0">
                <a:solidFill>
                  <a:srgbClr val="7030A0"/>
                </a:solidFill>
              </a:rPr>
              <a:t>2.Md Rabby Hossain</a:t>
            </a:r>
          </a:p>
          <a:p>
            <a:pPr algn="ctr">
              <a:lnSpc>
                <a:spcPct val="150000"/>
              </a:lnSpc>
            </a:pPr>
            <a:r>
              <a:rPr lang="en-US" sz="4400" dirty="0">
                <a:solidFill>
                  <a:srgbClr val="7030A0"/>
                </a:solidFill>
              </a:rPr>
              <a:t>3.Md Abdullah Sikder</a:t>
            </a:r>
          </a:p>
        </p:txBody>
      </p:sp>
    </p:spTree>
    <p:extLst>
      <p:ext uri="{BB962C8B-B14F-4D97-AF65-F5344CB8AC3E}">
        <p14:creationId xmlns:p14="http://schemas.microsoft.com/office/powerpoint/2010/main" val="9352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F8BCC3-6B00-0F48-72A3-5DEEFF43EE2A}"/>
              </a:ext>
            </a:extLst>
          </p:cNvPr>
          <p:cNvSpPr/>
          <p:nvPr/>
        </p:nvSpPr>
        <p:spPr>
          <a:xfrm>
            <a:off x="347184" y="337595"/>
            <a:ext cx="1863635" cy="61345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D54A2-6706-2FAB-6222-3228C6A5E0CE}"/>
              </a:ext>
            </a:extLst>
          </p:cNvPr>
          <p:cNvSpPr txBox="1"/>
          <p:nvPr/>
        </p:nvSpPr>
        <p:spPr>
          <a:xfrm>
            <a:off x="531490" y="459658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FFFF00"/>
                </a:solidFill>
                <a:latin typeface="Franklin Gothic Demi Cond" panose="020B0706030402020204" pitchFamily="34" charset="0"/>
              </a:rPr>
              <a:t>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AE7D5-87AC-7F68-100B-7034B04ADBF3}"/>
              </a:ext>
            </a:extLst>
          </p:cNvPr>
          <p:cNvSpPr txBox="1"/>
          <p:nvPr/>
        </p:nvSpPr>
        <p:spPr>
          <a:xfrm>
            <a:off x="2862399" y="45965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B0129-9881-6368-C7E4-038309401CD9}"/>
              </a:ext>
            </a:extLst>
          </p:cNvPr>
          <p:cNvSpPr txBox="1"/>
          <p:nvPr/>
        </p:nvSpPr>
        <p:spPr>
          <a:xfrm>
            <a:off x="5081995" y="459658"/>
            <a:ext cx="139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B88351-B797-F49E-CDE6-E6784CCEE751}"/>
              </a:ext>
            </a:extLst>
          </p:cNvPr>
          <p:cNvSpPr txBox="1"/>
          <p:nvPr/>
        </p:nvSpPr>
        <p:spPr>
          <a:xfrm>
            <a:off x="7315056" y="459658"/>
            <a:ext cx="164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TECH STACK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52C5E7-5759-91BA-A6EE-DCF7F68BE1E0}"/>
              </a:ext>
            </a:extLst>
          </p:cNvPr>
          <p:cNvSpPr txBox="1"/>
          <p:nvPr/>
        </p:nvSpPr>
        <p:spPr>
          <a:xfrm>
            <a:off x="9798954" y="459658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FUTURE SCOPE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4A6CD5-6E48-1DB5-CA50-2F99B78D6D55}"/>
              </a:ext>
            </a:extLst>
          </p:cNvPr>
          <p:cNvSpPr txBox="1"/>
          <p:nvPr/>
        </p:nvSpPr>
        <p:spPr>
          <a:xfrm>
            <a:off x="2863145" y="1586808"/>
            <a:ext cx="9328855" cy="651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>
                <a:latin typeface="Bahnschrift SemiBold" panose="020B0502040204020203" pitchFamily="34" charset="0"/>
              </a:rPr>
              <a:t>Lack of personalized learning tools </a:t>
            </a:r>
          </a:p>
        </p:txBody>
      </p:sp>
      <p:pic>
        <p:nvPicPr>
          <p:cNvPr id="2" name="little-girl-meme">
            <a:hlinkClick r:id="" action="ppaction://media"/>
            <a:extLst>
              <a:ext uri="{FF2B5EF4-FFF2-40B4-BE49-F238E27FC236}">
                <a16:creationId xmlns:a16="http://schemas.microsoft.com/office/drawing/2014/main" id="{223CBE52-D9B8-192B-4559-2841D1FDA4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9064" y="2625145"/>
            <a:ext cx="3803037" cy="399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895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E1CA1-8F3D-C551-9502-5AC488139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144BBD-D2B6-1D66-629A-AC8FB1836ACC}"/>
              </a:ext>
            </a:extLst>
          </p:cNvPr>
          <p:cNvSpPr/>
          <p:nvPr/>
        </p:nvSpPr>
        <p:spPr>
          <a:xfrm>
            <a:off x="347184" y="337595"/>
            <a:ext cx="1863635" cy="61345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D88F4-C82A-476E-DC4D-484DD02902BB}"/>
              </a:ext>
            </a:extLst>
          </p:cNvPr>
          <p:cNvSpPr txBox="1"/>
          <p:nvPr/>
        </p:nvSpPr>
        <p:spPr>
          <a:xfrm>
            <a:off x="531490" y="459658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FFFF00"/>
                </a:solidFill>
                <a:latin typeface="Franklin Gothic Demi Cond" panose="020B0706030402020204" pitchFamily="34" charset="0"/>
              </a:rPr>
              <a:t>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7319C-265C-9AA6-2163-72E315A47B93}"/>
              </a:ext>
            </a:extLst>
          </p:cNvPr>
          <p:cNvSpPr txBox="1"/>
          <p:nvPr/>
        </p:nvSpPr>
        <p:spPr>
          <a:xfrm>
            <a:off x="2862399" y="45965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08C71B-249B-03FA-3709-57DA6DF54237}"/>
              </a:ext>
            </a:extLst>
          </p:cNvPr>
          <p:cNvSpPr txBox="1"/>
          <p:nvPr/>
        </p:nvSpPr>
        <p:spPr>
          <a:xfrm>
            <a:off x="5081995" y="459658"/>
            <a:ext cx="139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C57CB0-0E64-366C-BD70-32BDC4A3E77C}"/>
              </a:ext>
            </a:extLst>
          </p:cNvPr>
          <p:cNvSpPr txBox="1"/>
          <p:nvPr/>
        </p:nvSpPr>
        <p:spPr>
          <a:xfrm>
            <a:off x="7315056" y="459658"/>
            <a:ext cx="164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TECH STACK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E7C5FF-FC7F-7568-8D92-AFCB27F6B5AB}"/>
              </a:ext>
            </a:extLst>
          </p:cNvPr>
          <p:cNvSpPr txBox="1"/>
          <p:nvPr/>
        </p:nvSpPr>
        <p:spPr>
          <a:xfrm>
            <a:off x="9798954" y="459658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FUTURE SCOPE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01CB21-129E-635C-2C28-4D0381E02F8D}"/>
              </a:ext>
            </a:extLst>
          </p:cNvPr>
          <p:cNvSpPr txBox="1"/>
          <p:nvPr/>
        </p:nvSpPr>
        <p:spPr>
          <a:xfrm>
            <a:off x="1814744" y="1380330"/>
            <a:ext cx="9328855" cy="651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Bahnschrift SemiBold" panose="020B0502040204020203" pitchFamily="34" charset="0"/>
              </a:rPr>
              <a:t>2. Limited access to interactive and engaging content </a:t>
            </a:r>
          </a:p>
        </p:txBody>
      </p:sp>
      <p:pic>
        <p:nvPicPr>
          <p:cNvPr id="2" name="discord-cat">
            <a:hlinkClick r:id="" action="ppaction://media"/>
            <a:extLst>
              <a:ext uri="{FF2B5EF4-FFF2-40B4-BE49-F238E27FC236}">
                <a16:creationId xmlns:a16="http://schemas.microsoft.com/office/drawing/2014/main" id="{7F17C2E3-93D9-20DC-2243-DD75A19401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43064" y="2372129"/>
            <a:ext cx="3475037" cy="37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70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9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D3321-4B6C-F632-D13A-E7053CA18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4D34C3-8788-FB08-7001-E0D9B15502FE}"/>
              </a:ext>
            </a:extLst>
          </p:cNvPr>
          <p:cNvSpPr/>
          <p:nvPr/>
        </p:nvSpPr>
        <p:spPr>
          <a:xfrm>
            <a:off x="347184" y="337595"/>
            <a:ext cx="1863635" cy="61345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2AABC-F993-DA3E-ADE6-CAFCA184D9A2}"/>
              </a:ext>
            </a:extLst>
          </p:cNvPr>
          <p:cNvSpPr txBox="1"/>
          <p:nvPr/>
        </p:nvSpPr>
        <p:spPr>
          <a:xfrm>
            <a:off x="531490" y="459658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FFFF00"/>
                </a:solidFill>
                <a:latin typeface="Franklin Gothic Demi Cond" panose="020B0706030402020204" pitchFamily="34" charset="0"/>
              </a:rPr>
              <a:t>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51ECEB-9B02-B054-E973-35196C66B630}"/>
              </a:ext>
            </a:extLst>
          </p:cNvPr>
          <p:cNvSpPr txBox="1"/>
          <p:nvPr/>
        </p:nvSpPr>
        <p:spPr>
          <a:xfrm>
            <a:off x="2862399" y="45965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ECE9A1-B70C-AF23-7585-CDD79AD4126E}"/>
              </a:ext>
            </a:extLst>
          </p:cNvPr>
          <p:cNvSpPr txBox="1"/>
          <p:nvPr/>
        </p:nvSpPr>
        <p:spPr>
          <a:xfrm>
            <a:off x="5081995" y="459658"/>
            <a:ext cx="139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443208-5767-CCED-651E-74FF8CF30399}"/>
              </a:ext>
            </a:extLst>
          </p:cNvPr>
          <p:cNvSpPr txBox="1"/>
          <p:nvPr/>
        </p:nvSpPr>
        <p:spPr>
          <a:xfrm>
            <a:off x="7315056" y="459658"/>
            <a:ext cx="164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TECH STACK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24A76C-85D6-924E-3432-6E2AA26C9267}"/>
              </a:ext>
            </a:extLst>
          </p:cNvPr>
          <p:cNvSpPr txBox="1"/>
          <p:nvPr/>
        </p:nvSpPr>
        <p:spPr>
          <a:xfrm>
            <a:off x="9798954" y="459658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FUTURE SCOPE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A4203B-52AD-8F7C-86E5-1376DAC91098}"/>
              </a:ext>
            </a:extLst>
          </p:cNvPr>
          <p:cNvSpPr txBox="1"/>
          <p:nvPr/>
        </p:nvSpPr>
        <p:spPr>
          <a:xfrm>
            <a:off x="2650628" y="1134523"/>
            <a:ext cx="9328855" cy="651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Bahnschrift SemiBold" panose="020B0502040204020203" pitchFamily="34" charset="0"/>
              </a:rPr>
              <a:t>3. Fragmented educational resources </a:t>
            </a:r>
          </a:p>
        </p:txBody>
      </p:sp>
      <p:pic>
        <p:nvPicPr>
          <p:cNvPr id="2" name="hawaii-part-ii-me-trying-to-navigate-the-maze-that-is-my-mind-im-trapped">
            <a:hlinkClick r:id="" action="ppaction://media"/>
            <a:extLst>
              <a:ext uri="{FF2B5EF4-FFF2-40B4-BE49-F238E27FC236}">
                <a16:creationId xmlns:a16="http://schemas.microsoft.com/office/drawing/2014/main" id="{7F6392C9-5C92-DD1A-2C6C-6588E8E697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45847"/>
          <a:stretch/>
        </p:blipFill>
        <p:spPr>
          <a:xfrm>
            <a:off x="2210819" y="2303706"/>
            <a:ext cx="6880418" cy="377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81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91189-7ECF-DAC1-1E22-DA7DE3FD6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6A076D-6908-EED8-2FFA-2E99AAB710C2}"/>
              </a:ext>
            </a:extLst>
          </p:cNvPr>
          <p:cNvSpPr/>
          <p:nvPr/>
        </p:nvSpPr>
        <p:spPr>
          <a:xfrm>
            <a:off x="347184" y="337595"/>
            <a:ext cx="1863635" cy="61345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F6CFD-2359-8690-5A38-A155A40C9839}"/>
              </a:ext>
            </a:extLst>
          </p:cNvPr>
          <p:cNvSpPr txBox="1"/>
          <p:nvPr/>
        </p:nvSpPr>
        <p:spPr>
          <a:xfrm>
            <a:off x="531490" y="459658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FFFF00"/>
                </a:solidFill>
                <a:latin typeface="Franklin Gothic Demi Cond" panose="020B0706030402020204" pitchFamily="34" charset="0"/>
              </a:rPr>
              <a:t>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181F0-E86A-D596-1365-367C718C562C}"/>
              </a:ext>
            </a:extLst>
          </p:cNvPr>
          <p:cNvSpPr txBox="1"/>
          <p:nvPr/>
        </p:nvSpPr>
        <p:spPr>
          <a:xfrm>
            <a:off x="2862399" y="45965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CAE884-8C63-DC9D-0355-8023A2226827}"/>
              </a:ext>
            </a:extLst>
          </p:cNvPr>
          <p:cNvSpPr txBox="1"/>
          <p:nvPr/>
        </p:nvSpPr>
        <p:spPr>
          <a:xfrm>
            <a:off x="5081995" y="459658"/>
            <a:ext cx="139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C8BC30-9129-B8E6-7463-AC77CD230818}"/>
              </a:ext>
            </a:extLst>
          </p:cNvPr>
          <p:cNvSpPr txBox="1"/>
          <p:nvPr/>
        </p:nvSpPr>
        <p:spPr>
          <a:xfrm>
            <a:off x="7315056" y="459658"/>
            <a:ext cx="164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TECH STACK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55F3DA-3F20-541A-A922-FE7790365294}"/>
              </a:ext>
            </a:extLst>
          </p:cNvPr>
          <p:cNvSpPr txBox="1"/>
          <p:nvPr/>
        </p:nvSpPr>
        <p:spPr>
          <a:xfrm>
            <a:off x="9798954" y="459658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FUTURE SCOPE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AA4DF8-9E52-1BDB-AD56-259A888BE17C}"/>
              </a:ext>
            </a:extLst>
          </p:cNvPr>
          <p:cNvSpPr txBox="1"/>
          <p:nvPr/>
        </p:nvSpPr>
        <p:spPr>
          <a:xfrm>
            <a:off x="1279001" y="2396494"/>
            <a:ext cx="4939145" cy="2590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Bahnschrift SemiBold" panose="020B0502040204020203" pitchFamily="34" charset="0"/>
              </a:rPr>
              <a:t>4. Outdated or inaccessible information on admissions and circulars </a:t>
            </a:r>
          </a:p>
          <a:p>
            <a:pPr algn="ctr">
              <a:lnSpc>
                <a:spcPct val="150000"/>
              </a:lnSpc>
            </a:pPr>
            <a:endParaRPr lang="en-US" sz="2800" dirty="0">
              <a:latin typeface="Bahnschrift SemiBold" panose="020B0502040204020203" pitchFamily="34" charset="0"/>
            </a:endParaRPr>
          </a:p>
        </p:txBody>
      </p:sp>
      <p:pic>
        <p:nvPicPr>
          <p:cNvPr id="3" name="404">
            <a:hlinkClick r:id="" action="ppaction://media"/>
            <a:extLst>
              <a:ext uri="{FF2B5EF4-FFF2-40B4-BE49-F238E27FC236}">
                <a16:creationId xmlns:a16="http://schemas.microsoft.com/office/drawing/2014/main" id="{00224A68-BC6C-53AA-D79D-4B441DF700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89420" y="152154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4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09A45-1C2D-F173-7B88-E699175F4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1E7F5E7-3013-F4BB-526F-8A005FBC8EE6}"/>
              </a:ext>
            </a:extLst>
          </p:cNvPr>
          <p:cNvSpPr/>
          <p:nvPr/>
        </p:nvSpPr>
        <p:spPr>
          <a:xfrm>
            <a:off x="347184" y="337595"/>
            <a:ext cx="1863635" cy="61345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D9890-DBF3-6754-1744-C4301A6FFE4E}"/>
              </a:ext>
            </a:extLst>
          </p:cNvPr>
          <p:cNvSpPr txBox="1"/>
          <p:nvPr/>
        </p:nvSpPr>
        <p:spPr>
          <a:xfrm>
            <a:off x="531490" y="459658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FFFF00"/>
                </a:solidFill>
                <a:latin typeface="Franklin Gothic Demi Cond" panose="020B0706030402020204" pitchFamily="34" charset="0"/>
              </a:rPr>
              <a:t>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5B7B3E-2ADA-19FA-C716-1D1EE013DF1D}"/>
              </a:ext>
            </a:extLst>
          </p:cNvPr>
          <p:cNvSpPr txBox="1"/>
          <p:nvPr/>
        </p:nvSpPr>
        <p:spPr>
          <a:xfrm>
            <a:off x="2862399" y="45965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DD8C4B-C0BD-6050-97E3-6CDA83F7F038}"/>
              </a:ext>
            </a:extLst>
          </p:cNvPr>
          <p:cNvSpPr txBox="1"/>
          <p:nvPr/>
        </p:nvSpPr>
        <p:spPr>
          <a:xfrm>
            <a:off x="5081995" y="459658"/>
            <a:ext cx="139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40C904-DA63-6B5F-909F-1CE6A544090A}"/>
              </a:ext>
            </a:extLst>
          </p:cNvPr>
          <p:cNvSpPr txBox="1"/>
          <p:nvPr/>
        </p:nvSpPr>
        <p:spPr>
          <a:xfrm>
            <a:off x="7315056" y="459658"/>
            <a:ext cx="164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TECH STACK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936483-6B10-5F99-1BEF-893854EF6909}"/>
              </a:ext>
            </a:extLst>
          </p:cNvPr>
          <p:cNvSpPr txBox="1"/>
          <p:nvPr/>
        </p:nvSpPr>
        <p:spPr>
          <a:xfrm>
            <a:off x="9798954" y="459658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FUTURE SCOPE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44476-F2F9-51AF-E251-F8734E0EE767}"/>
              </a:ext>
            </a:extLst>
          </p:cNvPr>
          <p:cNvSpPr txBox="1"/>
          <p:nvPr/>
        </p:nvSpPr>
        <p:spPr>
          <a:xfrm>
            <a:off x="915687" y="2442214"/>
            <a:ext cx="4864896" cy="2590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Bahnschrift SemiBold" panose="020B0502040204020203" pitchFamily="34" charset="0"/>
              </a:rPr>
              <a:t>5. Difficulty in visualizing and understanding complex concepts 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Bahnschrift SemiBold" panose="020B0502040204020203" pitchFamily="34" charset="0"/>
            </a:endParaRPr>
          </a:p>
        </p:txBody>
      </p:sp>
      <p:pic>
        <p:nvPicPr>
          <p:cNvPr id="2" name="bunnies-what">
            <a:hlinkClick r:id="" action="ppaction://media"/>
            <a:extLst>
              <a:ext uri="{FF2B5EF4-FFF2-40B4-BE49-F238E27FC236}">
                <a16:creationId xmlns:a16="http://schemas.microsoft.com/office/drawing/2014/main" id="{CC116CDF-4FF0-96BB-73E8-8F485673A8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57432" y="1872380"/>
            <a:ext cx="4114800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30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82ABF-86CB-71F8-0FDE-60D9C00BD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84A985-4880-50C8-1C73-B8D19E47E209}"/>
              </a:ext>
            </a:extLst>
          </p:cNvPr>
          <p:cNvSpPr/>
          <p:nvPr/>
        </p:nvSpPr>
        <p:spPr>
          <a:xfrm>
            <a:off x="347184" y="337595"/>
            <a:ext cx="1863635" cy="61345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0A4DE2-79EB-E4D3-7093-4FBC4E4AD37D}"/>
              </a:ext>
            </a:extLst>
          </p:cNvPr>
          <p:cNvSpPr txBox="1"/>
          <p:nvPr/>
        </p:nvSpPr>
        <p:spPr>
          <a:xfrm>
            <a:off x="531490" y="459658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FFFF00"/>
                </a:solidFill>
                <a:latin typeface="Franklin Gothic Demi Cond" panose="020B0706030402020204" pitchFamily="34" charset="0"/>
              </a:rPr>
              <a:t>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83E2D0-E20D-451B-07D2-C2AEC952F7A2}"/>
              </a:ext>
            </a:extLst>
          </p:cNvPr>
          <p:cNvSpPr txBox="1"/>
          <p:nvPr/>
        </p:nvSpPr>
        <p:spPr>
          <a:xfrm>
            <a:off x="2862399" y="45965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FE471B-5CC3-2C45-E447-F59BDD851C07}"/>
              </a:ext>
            </a:extLst>
          </p:cNvPr>
          <p:cNvSpPr txBox="1"/>
          <p:nvPr/>
        </p:nvSpPr>
        <p:spPr>
          <a:xfrm>
            <a:off x="5081995" y="459658"/>
            <a:ext cx="139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A80199-F3F4-E8C5-B70F-9350AD66C638}"/>
              </a:ext>
            </a:extLst>
          </p:cNvPr>
          <p:cNvSpPr txBox="1"/>
          <p:nvPr/>
        </p:nvSpPr>
        <p:spPr>
          <a:xfrm>
            <a:off x="7315056" y="459658"/>
            <a:ext cx="164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TECH STACK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7D3AA8-D88F-4DB8-2E22-23E2CF05EF51}"/>
              </a:ext>
            </a:extLst>
          </p:cNvPr>
          <p:cNvSpPr txBox="1"/>
          <p:nvPr/>
        </p:nvSpPr>
        <p:spPr>
          <a:xfrm>
            <a:off x="9798954" y="459658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FUTURE SCOPE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DB3715-8A00-B0A2-AF01-C1392B3F1ECE}"/>
              </a:ext>
            </a:extLst>
          </p:cNvPr>
          <p:cNvSpPr txBox="1"/>
          <p:nvPr/>
        </p:nvSpPr>
        <p:spPr>
          <a:xfrm>
            <a:off x="2863145" y="3429000"/>
            <a:ext cx="9328855" cy="651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Bahnschrift SemiBold" panose="020B0502040204020203" pitchFamily="34" charset="0"/>
              </a:rPr>
              <a:t>6. Limited support for inclusive learning</a:t>
            </a:r>
          </a:p>
        </p:txBody>
      </p:sp>
    </p:spTree>
    <p:extLst>
      <p:ext uri="{BB962C8B-B14F-4D97-AF65-F5344CB8AC3E}">
        <p14:creationId xmlns:p14="http://schemas.microsoft.com/office/powerpoint/2010/main" val="192708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855A1-847F-CA87-2B62-1D47BDB47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4313B6-83C9-9B82-4457-78E5AC19870B}"/>
              </a:ext>
            </a:extLst>
          </p:cNvPr>
          <p:cNvSpPr/>
          <p:nvPr/>
        </p:nvSpPr>
        <p:spPr>
          <a:xfrm>
            <a:off x="2557949" y="337595"/>
            <a:ext cx="1863635" cy="613458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20766-88E3-2B86-89E4-8239D4101B66}"/>
              </a:ext>
            </a:extLst>
          </p:cNvPr>
          <p:cNvSpPr txBox="1"/>
          <p:nvPr/>
        </p:nvSpPr>
        <p:spPr>
          <a:xfrm>
            <a:off x="531490" y="459658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BAC077-6B92-0836-CE5D-4FB045CC0E03}"/>
              </a:ext>
            </a:extLst>
          </p:cNvPr>
          <p:cNvSpPr txBox="1"/>
          <p:nvPr/>
        </p:nvSpPr>
        <p:spPr>
          <a:xfrm>
            <a:off x="2862399" y="45965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FFFF00"/>
                </a:solidFill>
                <a:latin typeface="Franklin Gothic Demi Cond" panose="020B0706030402020204" pitchFamily="34" charset="0"/>
              </a:rPr>
              <a:t>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6B9FE5-9FD8-7638-D95C-A1CCE8BE5519}"/>
              </a:ext>
            </a:extLst>
          </p:cNvPr>
          <p:cNvSpPr txBox="1"/>
          <p:nvPr/>
        </p:nvSpPr>
        <p:spPr>
          <a:xfrm>
            <a:off x="5081995" y="459658"/>
            <a:ext cx="139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26774F-626C-6646-9D0C-A4468E3A6BE6}"/>
              </a:ext>
            </a:extLst>
          </p:cNvPr>
          <p:cNvSpPr txBox="1"/>
          <p:nvPr/>
        </p:nvSpPr>
        <p:spPr>
          <a:xfrm>
            <a:off x="7315056" y="459658"/>
            <a:ext cx="164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TECH STACK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A764FD-3D38-CAB3-3D78-68CA9F20351D}"/>
              </a:ext>
            </a:extLst>
          </p:cNvPr>
          <p:cNvSpPr txBox="1"/>
          <p:nvPr/>
        </p:nvSpPr>
        <p:spPr>
          <a:xfrm>
            <a:off x="9798954" y="459658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FUTURE SCOPE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A9E87-C7F8-78F5-EC62-9367317E3769}"/>
              </a:ext>
            </a:extLst>
          </p:cNvPr>
          <p:cNvSpPr txBox="1"/>
          <p:nvPr/>
        </p:nvSpPr>
        <p:spPr>
          <a:xfrm>
            <a:off x="531490" y="1487667"/>
            <a:ext cx="9328855" cy="3882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Bahnschrift SemiBold" panose="020B0502040204020203" pitchFamily="34" charset="0"/>
              </a:rPr>
              <a:t>1. AI-driven personalized education pathways </a:t>
            </a:r>
            <a:br>
              <a:rPr lang="en-US" sz="2800" dirty="0">
                <a:latin typeface="Bahnschrift SemiBold" panose="020B0502040204020203" pitchFamily="34" charset="0"/>
              </a:rPr>
            </a:br>
            <a:r>
              <a:rPr lang="en-US" sz="2800" dirty="0">
                <a:latin typeface="Bahnschrift SemiBold" panose="020B0502040204020203" pitchFamily="34" charset="0"/>
              </a:rPr>
              <a:t>2. Interactive and immersive learning experiences </a:t>
            </a:r>
            <a:br>
              <a:rPr lang="en-US" sz="2800" dirty="0">
                <a:latin typeface="Bahnschrift SemiBold" panose="020B0502040204020203" pitchFamily="34" charset="0"/>
              </a:rPr>
            </a:br>
            <a:r>
              <a:rPr lang="en-US" sz="2800" dirty="0">
                <a:latin typeface="Bahnschrift SemiBold" panose="020B0502040204020203" pitchFamily="34" charset="0"/>
              </a:rPr>
              <a:t>3. Unified access to diverse academic resources</a:t>
            </a:r>
            <a:br>
              <a:rPr lang="en-US" sz="2800" dirty="0">
                <a:latin typeface="Bahnschrift SemiBold" panose="020B0502040204020203" pitchFamily="34" charset="0"/>
              </a:rPr>
            </a:br>
            <a:r>
              <a:rPr lang="en-US" sz="2800" dirty="0">
                <a:latin typeface="Bahnschrift SemiBold" panose="020B0502040204020203" pitchFamily="34" charset="0"/>
              </a:rPr>
              <a:t>4. Real-time updates on academic opportunities</a:t>
            </a:r>
            <a:br>
              <a:rPr lang="en-US" sz="2800" dirty="0">
                <a:latin typeface="Bahnschrift SemiBold" panose="020B0502040204020203" pitchFamily="34" charset="0"/>
              </a:rPr>
            </a:br>
            <a:r>
              <a:rPr lang="en-US" sz="2800" dirty="0">
                <a:latin typeface="Bahnschrift SemiBold" panose="020B0502040204020203" pitchFamily="34" charset="0"/>
              </a:rPr>
              <a:t>5. Simplified understanding of complex topics </a:t>
            </a:r>
            <a:br>
              <a:rPr lang="en-US" sz="2800" dirty="0">
                <a:latin typeface="Bahnschrift SemiBold" panose="020B0502040204020203" pitchFamily="34" charset="0"/>
              </a:rPr>
            </a:br>
            <a:r>
              <a:rPr lang="en-US" sz="2800" dirty="0">
                <a:latin typeface="Bahnschrift SemiBold" panose="020B0502040204020203" pitchFamily="34" charset="0"/>
              </a:rPr>
              <a:t>6. Inclusive tools for diverse learning needs</a:t>
            </a:r>
          </a:p>
        </p:txBody>
      </p:sp>
    </p:spTree>
    <p:extLst>
      <p:ext uri="{BB962C8B-B14F-4D97-AF65-F5344CB8AC3E}">
        <p14:creationId xmlns:p14="http://schemas.microsoft.com/office/powerpoint/2010/main" val="766365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425</Words>
  <Application>Microsoft Office PowerPoint</Application>
  <PresentationFormat>Widescreen</PresentationFormat>
  <Paragraphs>86</Paragraphs>
  <Slides>14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Bahnschrift</vt:lpstr>
      <vt:lpstr>Bahnschrift SemiBold</vt:lpstr>
      <vt:lpstr>Calibri</vt:lpstr>
      <vt:lpstr>Calibri Light</vt:lpstr>
      <vt:lpstr>Franklin Gothic Demi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</dc:creator>
  <cp:lastModifiedBy>Rabby Hossain</cp:lastModifiedBy>
  <cp:revision>6</cp:revision>
  <dcterms:created xsi:type="dcterms:W3CDTF">2025-05-22T11:29:17Z</dcterms:created>
  <dcterms:modified xsi:type="dcterms:W3CDTF">2025-05-23T05:29:37Z</dcterms:modified>
</cp:coreProperties>
</file>